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05" r:id="rId6"/>
    <p:sldId id="306" r:id="rId7"/>
    <p:sldId id="308" r:id="rId8"/>
    <p:sldId id="307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2" r:id="rId40"/>
    <p:sldId id="343" r:id="rId41"/>
    <p:sldId id="341" r:id="rId42"/>
    <p:sldId id="322" r:id="rId43"/>
    <p:sldId id="344" r:id="rId44"/>
    <p:sldId id="345" r:id="rId45"/>
    <p:sldId id="346" r:id="rId46"/>
    <p:sldId id="347" r:id="rId47"/>
    <p:sldId id="348" r:id="rId48"/>
    <p:sldId id="349" r:id="rId49"/>
    <p:sldId id="350" r:id="rId5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7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983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129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094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580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726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978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344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65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991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582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917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7F12B-D824-4AF6-BBBE-67E367CA8B43}" type="datetimeFigureOut">
              <a:rPr lang="hu-HU" smtClean="0"/>
              <a:t>2024. 04. 15.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C7874-0DD9-4E28-996E-F6D1E68594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568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st.github.com/triposat/9ed7d470600f4de7a5a4d3ceb88cfd1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490018" y="66675"/>
            <a:ext cx="11292407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endParaRPr lang="hu-HU" sz="4000" dirty="0">
              <a:solidFill>
                <a:srgbClr val="005F92"/>
              </a:solidFill>
            </a:endParaRP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214977" y="1453514"/>
            <a:ext cx="5523724" cy="17103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endParaRPr lang="hu-HU" dirty="0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51834" y="3782697"/>
            <a:ext cx="5523724" cy="17103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2800" dirty="0"/>
              <a:t>Tarr Bence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7ECCBB93-A544-B7FF-7B4C-93DCF0A3F4E7}"/>
              </a:ext>
            </a:extLst>
          </p:cNvPr>
          <p:cNvSpPr txBox="1">
            <a:spLocks/>
          </p:cNvSpPr>
          <p:nvPr/>
        </p:nvSpPr>
        <p:spPr>
          <a:xfrm>
            <a:off x="1011205" y="1929284"/>
            <a:ext cx="4505340" cy="13911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400" b="1" dirty="0"/>
              <a:t>Python </a:t>
            </a:r>
            <a:r>
              <a:rPr lang="hu-HU" sz="4400" b="1" dirty="0" err="1"/>
              <a:t>Pandas</a:t>
            </a:r>
            <a:endParaRPr lang="hu-HU" sz="4400" b="1" dirty="0"/>
          </a:p>
        </p:txBody>
      </p:sp>
    </p:spTree>
    <p:extLst>
      <p:ext uri="{BB962C8B-B14F-4D97-AF65-F5344CB8AC3E}">
        <p14:creationId xmlns:p14="http://schemas.microsoft.com/office/powerpoint/2010/main" val="350560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388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Sőt SQL-ből is olvashatunk be: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highlight>
                <a:srgbClr val="FFFFFF"/>
              </a:highligh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hu-HU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import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sqlite3 </a:t>
            </a: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con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sqlite3.</a:t>
            </a:r>
            <a:r>
              <a:rPr lang="hu-HU" b="0" i="0" dirty="0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connect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database.db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pd.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read_sql_query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"SELECT * FROM 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con)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set_index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'index'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9631645-E543-31B7-84B5-9EE67C2A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169" y="3027018"/>
            <a:ext cx="2819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8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004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És mindezekbe a formátumokba el is tudjuk menteni a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-t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highlight>
                <a:srgbClr val="FFFFFF"/>
              </a:highligh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to_csv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new_purchases.csv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to_json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new_purchases.json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to_sql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new_purchases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con)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489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5836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Töltsünk be egy filmes Adatbázist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csv-ből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És legyen az indexünk a </a:t>
            </a:r>
            <a:r>
              <a:rPr lang="hu-HU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Title</a:t>
            </a:r>
            <a:r>
              <a:rPr lang="hu-HU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(Cím)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highlight>
                <a:srgbClr val="FFFFFF"/>
              </a:highligh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hu-HU" b="0" dirty="0">
                <a:solidFill>
                  <a:srgbClr val="AF00DB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import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pandas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AF00DB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as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pd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movies_df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=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pd.read_csv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</a:t>
            </a:r>
            <a:r>
              <a:rPr lang="hu-HU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"IMDB-</a:t>
            </a:r>
            <a:r>
              <a:rPr lang="hu-HU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Movie</a:t>
            </a:r>
            <a:r>
              <a:rPr lang="hu-HU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-</a:t>
            </a:r>
            <a:r>
              <a:rPr lang="hu-HU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Data.csv</a:t>
            </a:r>
            <a:r>
              <a:rPr lang="hu-HU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index_col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hu-HU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</a:t>
            </a:r>
            <a:r>
              <a:rPr lang="hu-HU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Title</a:t>
            </a:r>
            <a:r>
              <a:rPr lang="hu-HU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</a:t>
            </a:r>
          </a:p>
          <a:p>
            <a:endParaRPr lang="hu-HU" dirty="0">
              <a:solidFill>
                <a:srgbClr val="000000"/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hu-HU" dirty="0">
                <a:solidFill>
                  <a:srgbClr val="000000"/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Első 5 sor:</a:t>
            </a:r>
          </a:p>
          <a:p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  <a:endParaRPr lang="hu-HU" dirty="0">
              <a:solidFill>
                <a:srgbClr val="000000"/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endParaRPr lang="hu-HU" dirty="0">
              <a:solidFill>
                <a:srgbClr val="000000"/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hu-HU" dirty="0">
                <a:solidFill>
                  <a:srgbClr val="000000"/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Utolsó 2 sor:</a:t>
            </a:r>
          </a:p>
          <a:p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tail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16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6747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Általános áttekintés: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</a:rPr>
              <a:t>info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()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b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Hasznos, gyors áttekintés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dirty="0">
                <a:solidFill>
                  <a:srgbClr val="4D4D4C"/>
                </a:solidFill>
                <a:highlight>
                  <a:srgbClr val="FFFFFF"/>
                </a:highlight>
              </a:rPr>
              <a:t>Vegyük észre: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b="1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Revenue</a:t>
            </a:r>
            <a:r>
              <a:rPr lang="hu-HU" b="1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 és </a:t>
            </a:r>
            <a:r>
              <a:rPr lang="hu-HU" b="1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Metascore</a:t>
            </a:r>
            <a:r>
              <a:rPr lang="hu-HU" b="1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: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dirty="0">
                <a:solidFill>
                  <a:srgbClr val="4D4D4C"/>
                </a:solidFill>
                <a:highlight>
                  <a:srgbClr val="FFFFFF"/>
                </a:highlight>
              </a:rPr>
              <a:t>	</a:t>
            </a:r>
            <a:r>
              <a:rPr lang="hu-HU" b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hiányzó adatok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b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Alakja: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</a:rPr>
              <a:t>shape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5E3D3FC-F09D-9104-8E0F-B5BAA858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95" y="1093305"/>
            <a:ext cx="7772400" cy="546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9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7" y="1093305"/>
            <a:ext cx="11656429" cy="5417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Duplázzuk meg a sorokat úgy hogy saját magával összefűzzük az adatbázisunkat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solidFill>
                <a:srgbClr val="000000"/>
              </a:solidFill>
              <a:effectLst/>
              <a:highlight>
                <a:srgbClr val="F7F7F7"/>
              </a:highligh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temp_df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movies_df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double_df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=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pd.concat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([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temp_df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movies_df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])</a:t>
            </a: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double_df.shape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algn="l"/>
            <a:endParaRPr lang="hu-HU" dirty="0">
              <a:solidFill>
                <a:srgbClr val="4271AE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Új változóba kellett töltenünk mert az </a:t>
            </a:r>
            <a:r>
              <a:rPr lang="hu-HU" b="0" i="0" dirty="0" err="1">
                <a:effectLst/>
                <a:highlight>
                  <a:srgbClr val="FFFFFF"/>
                </a:highlight>
                <a:latin typeface="Monaco" pitchFamily="2" charset="0"/>
              </a:rPr>
              <a:t>append</a:t>
            </a:r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 itt egy másolatot készít nem módosítja az eredeti </a:t>
            </a:r>
            <a:r>
              <a:rPr lang="hu-HU" b="0" i="0" dirty="0" err="1">
                <a:effectLst/>
                <a:highlight>
                  <a:srgbClr val="FFFFFF"/>
                </a:highlight>
                <a:latin typeface="Monaco" pitchFamily="2" charset="0"/>
              </a:rPr>
              <a:t>DataFramet</a:t>
            </a:r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</a:p>
          <a:p>
            <a:pPr algn="l"/>
            <a:endParaRPr lang="hu-HU" dirty="0">
              <a:solidFill>
                <a:srgbClr val="4271AE"/>
              </a:solidFill>
              <a:highlight>
                <a:srgbClr val="FFFFFF"/>
              </a:highlight>
              <a:latin typeface="Monaco" pitchFamily="2" charset="0"/>
            </a:endParaRP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double_df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= </a:t>
            </a:r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double_df.drop_duplicates</a:t>
            </a:r>
            <a:r>
              <a:rPr lang="hu-HU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() </a:t>
            </a: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double_df.shape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algn="l"/>
            <a:endParaRPr lang="hu-HU" b="0" i="0" dirty="0">
              <a:solidFill>
                <a:srgbClr val="4271AE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dirty="0">
                <a:highlight>
                  <a:srgbClr val="FFFFFF"/>
                </a:highlight>
                <a:latin typeface="Monaco" pitchFamily="2" charset="0"/>
              </a:rPr>
              <a:t>Ezzel eldobjuk a duplikált sorokat – gyakran használjuk valós esetben.</a:t>
            </a:r>
          </a:p>
          <a:p>
            <a:pPr algn="l"/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Itt is másolat készült...</a:t>
            </a:r>
          </a:p>
          <a:p>
            <a:pPr algn="l"/>
            <a:endParaRPr lang="hu-HU" dirty="0"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Ha az eredeti </a:t>
            </a:r>
            <a:r>
              <a:rPr lang="hu-HU" b="0" i="0" dirty="0" err="1">
                <a:effectLst/>
                <a:highlight>
                  <a:srgbClr val="FFFFFF"/>
                </a:highlight>
                <a:latin typeface="Monaco" pitchFamily="2" charset="0"/>
              </a:rPr>
              <a:t>Dataframet</a:t>
            </a:r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 akarjuk módosítani akkor használjuk az „</a:t>
            </a:r>
            <a:r>
              <a:rPr lang="hu-HU" b="0" i="0" dirty="0" err="1">
                <a:effectLst/>
                <a:highlight>
                  <a:srgbClr val="FFFFFF"/>
                </a:highlight>
                <a:latin typeface="Monaco" pitchFamily="2" charset="0"/>
              </a:rPr>
              <a:t>inplace</a:t>
            </a:r>
            <a:r>
              <a:rPr lang="hu-HU" b="0" i="0" dirty="0">
                <a:effectLst/>
                <a:highlight>
                  <a:srgbClr val="FFFFFF"/>
                </a:highlight>
                <a:latin typeface="Monaco" pitchFamily="2" charset="0"/>
              </a:rPr>
              <a:t>” opciót</a:t>
            </a:r>
          </a:p>
          <a:p>
            <a:pPr algn="l"/>
            <a:endParaRPr lang="hu-HU" dirty="0">
              <a:solidFill>
                <a:srgbClr val="4271AE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temp_df.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drop_duplicates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inplace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 err="1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True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713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 </a:t>
            </a:r>
            <a:r>
              <a:rPr lang="hu-HU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temp_df</a:t>
            </a:r>
            <a:r>
              <a:rPr lang="hu-HU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tehát most az új formában van már.</a:t>
            </a:r>
          </a:p>
          <a:p>
            <a:pPr algn="l"/>
            <a:endParaRPr lang="hu-HU" b="0" i="0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1" dirty="0">
                <a:solidFill>
                  <a:srgbClr val="333333"/>
                </a:solidFill>
                <a:highlight>
                  <a:srgbClr val="FBFBFB"/>
                </a:highlight>
                <a:latin typeface="proxima-nova"/>
              </a:rPr>
              <a:t>Jó tudni:</a:t>
            </a:r>
            <a:endParaRPr lang="hu-HU" b="1" i="0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drop_duplicates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() másik fontos argumentuma a  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keep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, az alábbi opciókkal</a:t>
            </a:r>
          </a:p>
          <a:p>
            <a:pPr algn="l"/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first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: (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default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) minden duplikátum eldobása (kivéve persze az első)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last: Összes eldobása kivéve az utolsó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False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: Az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üsszes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eldobása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hu-HU" b="0" i="1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Since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we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didn't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define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keep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arugment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in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previous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example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it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was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defaulted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to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first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.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This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means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that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if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two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rows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are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same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pandas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will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drop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second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row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and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keep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first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row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.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Using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last has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opposite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effect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: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the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first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row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is </a:t>
            </a:r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dropped</a:t>
            </a:r>
            <a:r>
              <a:rPr lang="hu-HU" b="0" i="1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.</a:t>
            </a:r>
          </a:p>
          <a:p>
            <a:pPr algn="l"/>
            <a:r>
              <a:rPr lang="hu-HU" b="0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proxima-nova"/>
              </a:rPr>
              <a:t>Keep</a:t>
            </a:r>
            <a:r>
              <a:rPr lang="hu-HU" i="1" dirty="0">
                <a:solidFill>
                  <a:srgbClr val="333333"/>
                </a:solidFill>
                <a:highlight>
                  <a:srgbClr val="FBFBFB"/>
                </a:highlight>
                <a:latin typeface="proxima-nova"/>
              </a:rPr>
              <a:t> maga pedig az összes duplikátum sort eldobaj, nem marad semmi</a:t>
            </a:r>
          </a:p>
          <a:p>
            <a:pPr algn="l"/>
            <a:endParaRPr lang="hu-HU" b="0" i="0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temp_df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append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  <a:r>
              <a:rPr lang="hu-HU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# </a:t>
            </a:r>
            <a:r>
              <a:rPr lang="hu-HU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make</a:t>
            </a:r>
            <a:r>
              <a:rPr lang="hu-HU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a </a:t>
            </a:r>
            <a:r>
              <a:rPr lang="hu-HU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new</a:t>
            </a:r>
            <a:r>
              <a:rPr lang="hu-HU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copy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temp_df.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drop_duplicates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inplace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 err="1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True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keep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 err="1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False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temp_df.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shape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dirty="0">
              <a:solidFill>
                <a:srgbClr val="333333"/>
              </a:solidFill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0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11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941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b="1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Oszlopok rendberakása.. (ha nem szép, túl hosszú stb.)</a:t>
            </a:r>
          </a:p>
          <a:p>
            <a:pPr algn="l"/>
            <a:endParaRPr lang="hu-HU" dirty="0">
              <a:solidFill>
                <a:srgbClr val="333333"/>
              </a:solidFill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Nézzük meg az oszlopokat:</a:t>
            </a:r>
          </a:p>
          <a:p>
            <a:r>
              <a:rPr lang="hu-HU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movies_df.columns</a:t>
            </a:r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endParaRPr lang="hu-HU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pPr algn="l"/>
            <a:r>
              <a:rPr lang="hu-HU" dirty="0"/>
              <a:t>Index(['</a:t>
            </a:r>
            <a:r>
              <a:rPr lang="hu-HU" dirty="0" err="1"/>
              <a:t>Rank</a:t>
            </a:r>
            <a:r>
              <a:rPr lang="hu-HU" dirty="0"/>
              <a:t>', '</a:t>
            </a:r>
            <a:r>
              <a:rPr lang="hu-HU" dirty="0" err="1"/>
              <a:t>Genre</a:t>
            </a:r>
            <a:r>
              <a:rPr lang="hu-HU" dirty="0"/>
              <a:t>', '</a:t>
            </a:r>
            <a:r>
              <a:rPr lang="hu-HU" dirty="0" err="1"/>
              <a:t>Description</a:t>
            </a:r>
            <a:r>
              <a:rPr lang="hu-HU" dirty="0"/>
              <a:t>', '</a:t>
            </a:r>
            <a:r>
              <a:rPr lang="hu-HU" dirty="0" err="1"/>
              <a:t>Director</a:t>
            </a:r>
            <a:r>
              <a:rPr lang="hu-HU" dirty="0"/>
              <a:t>', '</a:t>
            </a:r>
            <a:r>
              <a:rPr lang="hu-HU" dirty="0" err="1"/>
              <a:t>Actors</a:t>
            </a:r>
            <a:r>
              <a:rPr lang="hu-HU" dirty="0"/>
              <a:t>', 'Year', '</a:t>
            </a:r>
            <a:r>
              <a:rPr lang="hu-HU" dirty="0" err="1"/>
              <a:t>Runtime</a:t>
            </a:r>
            <a:r>
              <a:rPr lang="hu-HU" dirty="0"/>
              <a:t> (</a:t>
            </a:r>
            <a:r>
              <a:rPr lang="hu-HU" dirty="0" err="1"/>
              <a:t>Minutes</a:t>
            </a:r>
            <a:r>
              <a:rPr lang="hu-HU" dirty="0"/>
              <a:t>)', '</a:t>
            </a:r>
            <a:r>
              <a:rPr lang="hu-HU" dirty="0" err="1"/>
              <a:t>Rating</a:t>
            </a:r>
            <a:r>
              <a:rPr lang="hu-HU" dirty="0"/>
              <a:t>', '</a:t>
            </a:r>
            <a:r>
              <a:rPr lang="hu-HU" dirty="0" err="1"/>
              <a:t>Votes</a:t>
            </a:r>
            <a:r>
              <a:rPr lang="hu-HU" dirty="0"/>
              <a:t>', '</a:t>
            </a:r>
            <a:r>
              <a:rPr lang="hu-HU" dirty="0" err="1"/>
              <a:t>Revenue</a:t>
            </a:r>
            <a:r>
              <a:rPr lang="hu-HU" dirty="0"/>
              <a:t> (</a:t>
            </a:r>
            <a:r>
              <a:rPr lang="hu-HU" dirty="0" err="1"/>
              <a:t>Millions</a:t>
            </a:r>
            <a:r>
              <a:rPr lang="hu-HU" dirty="0"/>
              <a:t>)', '</a:t>
            </a:r>
            <a:r>
              <a:rPr lang="hu-HU" dirty="0" err="1"/>
              <a:t>Metascore</a:t>
            </a:r>
            <a:r>
              <a:rPr lang="hu-HU" dirty="0"/>
              <a:t>'], </a:t>
            </a:r>
            <a:r>
              <a:rPr lang="hu-HU" dirty="0" err="1"/>
              <a:t>dtype</a:t>
            </a:r>
            <a:r>
              <a:rPr lang="hu-HU" dirty="0"/>
              <a:t>='</a:t>
            </a:r>
            <a:r>
              <a:rPr lang="hu-HU" dirty="0" err="1"/>
              <a:t>object</a:t>
            </a:r>
            <a:r>
              <a:rPr lang="hu-HU" dirty="0"/>
              <a:t>’)</a:t>
            </a:r>
          </a:p>
          <a:p>
            <a:pPr algn="l"/>
            <a:endParaRPr lang="hu-HU" b="0" i="0" dirty="0"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dirty="0">
                <a:highlight>
                  <a:srgbClr val="FFFFFF"/>
                </a:highlight>
                <a:latin typeface="Monaco" pitchFamily="2" charset="0"/>
              </a:rPr>
              <a:t>Átnevezéshez sima </a:t>
            </a:r>
            <a:r>
              <a:rPr lang="hu-HU" dirty="0" err="1">
                <a:highlight>
                  <a:srgbClr val="FFFFFF"/>
                </a:highlight>
                <a:latin typeface="Monaco" pitchFamily="2" charset="0"/>
              </a:rPr>
              <a:t>dict-et</a:t>
            </a:r>
            <a:r>
              <a:rPr lang="hu-HU" dirty="0">
                <a:highlight>
                  <a:srgbClr val="FFFFFF"/>
                </a:highlight>
                <a:latin typeface="Monaco" pitchFamily="2" charset="0"/>
              </a:rPr>
              <a:t> használhatunk és a </a:t>
            </a:r>
            <a:r>
              <a:rPr lang="hu-HU" dirty="0" err="1">
                <a:highlight>
                  <a:srgbClr val="FFFFFF"/>
                </a:highlight>
                <a:latin typeface="Monaco" pitchFamily="2" charset="0"/>
              </a:rPr>
              <a:t>rename</a:t>
            </a:r>
            <a:r>
              <a:rPr lang="hu-HU" dirty="0">
                <a:highlight>
                  <a:srgbClr val="FFFFFF"/>
                </a:highlight>
                <a:latin typeface="Monaco" pitchFamily="2" charset="0"/>
              </a:rPr>
              <a:t>() függvényt. </a:t>
            </a:r>
          </a:p>
          <a:p>
            <a:pPr algn="l"/>
            <a:endParaRPr lang="hu-HU" b="0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rename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{ </a:t>
            </a:r>
          </a:p>
          <a:p>
            <a:pPr algn="l"/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Runtime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Minutes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Runtime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</a:p>
          <a:p>
            <a:pPr algn="l"/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Millions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},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inplace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 err="1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True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97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Ha mindegyik oszlopot kisbetűssé akarjuk tenni:</a:t>
            </a:r>
          </a:p>
          <a:p>
            <a:pPr algn="l"/>
            <a:endParaRPr lang="hu-HU" dirty="0">
              <a:solidFill>
                <a:srgbClr val="333333"/>
              </a:solidFill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[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rank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description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actors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year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runtime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</a:p>
          <a:p>
            <a:pPr algn="l"/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votes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metascore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/>
            <a:endParaRPr lang="hu-HU" dirty="0">
              <a:solidFill>
                <a:srgbClr val="333333"/>
              </a:solidFill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De ennyit ki akar gépelni. Egyszerűbben:</a:t>
            </a:r>
          </a:p>
          <a:p>
            <a:pPr algn="l"/>
            <a:endParaRPr lang="hu-HU" dirty="0">
              <a:solidFill>
                <a:srgbClr val="333333"/>
              </a:solidFill>
              <a:highlight>
                <a:srgbClr val="FBFBFB"/>
              </a:highlight>
              <a:latin typeface="proxima-nova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[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lower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 </a:t>
            </a:r>
            <a:r>
              <a:rPr lang="hu-HU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for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col </a:t>
            </a:r>
            <a:r>
              <a:rPr lang="hu-HU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columns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0" i="0" dirty="0">
                <a:effectLst/>
                <a:highlight>
                  <a:srgbClr val="FBFBFB"/>
                </a:highlight>
              </a:rPr>
              <a:t>Hiányzó értékek kezelése:</a:t>
            </a:r>
          </a:p>
          <a:p>
            <a:pPr algn="l"/>
            <a:endParaRPr lang="hu-HU" sz="2000" dirty="0">
              <a:highlight>
                <a:srgbClr val="FBFBFB"/>
              </a:highlight>
            </a:endParaRP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</a:rPr>
              <a:t>Gyakran fordul elő az adathalmazban NULL érték (esetleg </a:t>
            </a:r>
            <a:r>
              <a:rPr lang="hu-HU" sz="2000" b="0" i="0" dirty="0" err="1">
                <a:effectLst/>
                <a:highlight>
                  <a:srgbClr val="FFFFFF"/>
                </a:highlight>
              </a:rPr>
              <a:t>none</a:t>
            </a:r>
            <a:r>
              <a:rPr lang="hu-HU" sz="2000" b="0" i="0" dirty="0">
                <a:effectLst/>
                <a:highlight>
                  <a:srgbClr val="FFFFFF"/>
                </a:highlight>
              </a:rPr>
              <a:t>, </a:t>
            </a:r>
            <a:r>
              <a:rPr lang="hu-HU" sz="2000" b="0" i="0" dirty="0" err="1">
                <a:effectLst/>
                <a:highlight>
                  <a:srgbClr val="FFFFFF"/>
                </a:highlight>
              </a:rPr>
              <a:t>np</a:t>
            </a:r>
            <a:r>
              <a:rPr lang="hu-HU" sz="2000" dirty="0" err="1">
                <a:highlight>
                  <a:srgbClr val="FFFFFF"/>
                </a:highlight>
              </a:rPr>
              <a:t>.none</a:t>
            </a:r>
            <a:r>
              <a:rPr lang="hu-HU" sz="2000" dirty="0">
                <a:highlight>
                  <a:srgbClr val="FFFFFF"/>
                </a:highlight>
              </a:rPr>
              <a:t>)</a:t>
            </a:r>
            <a:endParaRPr lang="hu-HU" sz="2000" b="0" i="0" dirty="0">
              <a:effectLst/>
              <a:highlight>
                <a:srgbClr val="FFFFFF"/>
              </a:highlight>
            </a:endParaRPr>
          </a:p>
          <a:p>
            <a:pPr algn="l"/>
            <a:endParaRPr lang="hu-HU" sz="2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</a:rPr>
              <a:t>Ezekkel két dolgot tehetünk:</a:t>
            </a:r>
          </a:p>
          <a:p>
            <a:pPr algn="l"/>
            <a:r>
              <a:rPr lang="hu-HU" sz="2000" dirty="0">
                <a:highlight>
                  <a:srgbClr val="FFFFFF"/>
                </a:highlight>
              </a:rPr>
              <a:t>Töröljük őket, vagy valamilyen (pl. Átlag) értékkel helyettesítjük.</a:t>
            </a:r>
          </a:p>
          <a:p>
            <a:pPr algn="l"/>
            <a:endParaRPr lang="hu-HU" sz="2000" b="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dirty="0">
                <a:highlight>
                  <a:srgbClr val="FFFFFF"/>
                </a:highlight>
              </a:rPr>
              <a:t>Nézzük meg a nullák számát oszloponként:</a:t>
            </a:r>
          </a:p>
          <a:p>
            <a:pPr algn="l"/>
            <a:endParaRPr lang="hu-HU" b="0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isnull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endParaRPr lang="hu-HU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Az eredmény elég nagy:</a:t>
            </a:r>
          </a:p>
          <a:p>
            <a:pPr algn="l"/>
            <a:r>
              <a:rPr lang="hu-HU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Minden oszlop és sor ahol null van.</a:t>
            </a: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Nem sok értelme van. Ezért: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isnull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().</a:t>
            </a:r>
            <a:r>
              <a:rPr lang="hu-HU" b="0" i="0" dirty="0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sum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  <a:endParaRPr lang="hu-HU" b="0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17748E58-08B5-06EE-4C64-E1FC04B7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556" y="1255777"/>
            <a:ext cx="3352800" cy="1566886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7C01003-010E-74BF-A0B7-EF881A35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556" y="2243328"/>
            <a:ext cx="3352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79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0" i="0" dirty="0">
                <a:effectLst/>
                <a:highlight>
                  <a:srgbClr val="FBFBFB"/>
                </a:highlight>
              </a:rPr>
              <a:t>Ha az összes sort ahol null érték van el akarjuk dobni:</a:t>
            </a:r>
          </a:p>
          <a:p>
            <a:pPr algn="l"/>
            <a:endParaRPr lang="hu-HU" sz="2000" dirty="0">
              <a:solidFill>
                <a:schemeClr val="accent1"/>
              </a:solidFill>
              <a:highlight>
                <a:srgbClr val="FBFBFB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</a:rPr>
              <a:t>dropna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()</a:t>
            </a: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Ez is új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</a:rPr>
              <a:t>DataFramet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 csinál (használható az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</a:rPr>
              <a:t>inplace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=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</a:rPr>
              <a:t>True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)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Akkor érdemes ezt választani, ha nem túl sok az így elvesztett sor (jelen esetben ez nem tanácsos mert az adataink 15%-a elveszne).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Oszlopot is lehet törölni ahol nulla van: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</a:rPr>
              <a:t>dropna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axis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)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 – de ez itt nem célszerű, sőt ritkán az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b="1" dirty="0">
                <a:solidFill>
                  <a:srgbClr val="4D4D4C"/>
                </a:solidFill>
                <a:highlight>
                  <a:srgbClr val="FFFFFF"/>
                </a:highlight>
              </a:rPr>
              <a:t>Mi ez az </a:t>
            </a:r>
            <a:r>
              <a:rPr lang="hu-HU" sz="2000" b="1" dirty="0" err="1">
                <a:solidFill>
                  <a:srgbClr val="4D4D4C"/>
                </a:solidFill>
                <a:highlight>
                  <a:srgbClr val="FFFFFF"/>
                </a:highlight>
              </a:rPr>
              <a:t>axis</a:t>
            </a:r>
            <a:r>
              <a:rPr lang="hu-HU" sz="2000" b="1" dirty="0">
                <a:solidFill>
                  <a:srgbClr val="4D4D4C"/>
                </a:solidFill>
                <a:highlight>
                  <a:srgbClr val="FFFFFF"/>
                </a:highlight>
              </a:rPr>
              <a:t>=1??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Nézzük meg a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</a:rPr>
              <a:t>shape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</a:rPr>
              <a:t> operátort:</a:t>
            </a:r>
          </a:p>
          <a:p>
            <a:pPr algn="l"/>
            <a:r>
              <a:rPr lang="hu-HU" sz="2000" b="0" i="0" dirty="0" err="1">
                <a:solidFill>
                  <a:schemeClr val="accent1"/>
                </a:solidFill>
                <a:effectLst/>
              </a:rPr>
              <a:t>movies_df.shape</a:t>
            </a:r>
            <a:endParaRPr lang="hu-HU" sz="2000" b="0" i="0" dirty="0">
              <a:solidFill>
                <a:schemeClr val="accent1"/>
              </a:solidFill>
              <a:effectLst/>
            </a:endParaRPr>
          </a:p>
          <a:p>
            <a:pPr algn="l"/>
            <a:r>
              <a:rPr lang="hu-HU" sz="2000" b="0" i="0" dirty="0">
                <a:solidFill>
                  <a:schemeClr val="accent1"/>
                </a:solidFill>
                <a:effectLst/>
              </a:rPr>
              <a:t>Out: (1000, 11)</a:t>
            </a: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Ez egy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Tuple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 (sorok, oszlopok). Az oszlop az Index=1 értéknél van. Ezért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axis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=1 az oszlop...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NumPy</a:t>
            </a:r>
            <a:endParaRPr lang="hu-HU" sz="2000" b="0" i="0" dirty="0">
              <a:solidFill>
                <a:schemeClr val="accent1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8681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73427"/>
            <a:ext cx="10311960" cy="5300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hu-H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Pandasnak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olyan sok felhasználási területe van, hogy érdemes lenne felsorolni, hogy mit nem tud,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Ez a modul az adatok kezelését teszi sokkal egyszerűbbé.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CSV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Statisztika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Mennyi az egyes oszlopok átlaga, mediánja, maximuma vagy minimuma?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Az A oszlop korrelál a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oszloppal?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Milyen az adatok eloszlása a C oszlopban?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Adattisztítás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Vizualizáció. </a:t>
            </a:r>
          </a:p>
        </p:txBody>
      </p:sp>
      <p:pic>
        <p:nvPicPr>
          <p:cNvPr id="1026" name="Picture 2" descr="What is Pandas? — Geo-Python site documentation">
            <a:extLst>
              <a:ext uri="{FF2B5EF4-FFF2-40B4-BE49-F238E27FC236}">
                <a16:creationId xmlns:a16="http://schemas.microsoft.com/office/drawing/2014/main" id="{896269AF-5943-5E65-E46C-6E4A8D95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78" y="2748157"/>
            <a:ext cx="6827689" cy="402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0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 err="1">
                <a:effectLst/>
                <a:highlight>
                  <a:srgbClr val="FBFBFB"/>
                </a:highlight>
              </a:rPr>
              <a:t>Imputation</a:t>
            </a:r>
            <a:endParaRPr lang="hu-HU" sz="2000" b="1" i="0" dirty="0">
              <a:effectLst/>
              <a:highlight>
                <a:srgbClr val="FBFBFB"/>
              </a:highlight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</a:rPr>
              <a:t>Adatok beillesztése:</a:t>
            </a:r>
          </a:p>
          <a:p>
            <a:pPr algn="l"/>
            <a:r>
              <a:rPr lang="hu-HU" sz="2000" dirty="0">
                <a:highlight>
                  <a:srgbClr val="FBFBFB"/>
                </a:highlight>
              </a:rPr>
              <a:t>Nem mindig jó ötlet törölni minden sort, lehet benne azért értékes adat és túl sok lehet így a veszteség.</a:t>
            </a:r>
          </a:p>
          <a:p>
            <a:pPr algn="l"/>
            <a:r>
              <a:rPr lang="hu-HU" sz="2000" b="0" i="0" dirty="0">
                <a:effectLst/>
                <a:highlight>
                  <a:srgbClr val="FBFBFB"/>
                </a:highlight>
              </a:rPr>
              <a:t>Ilyenkor általában az átlag vagy medián értékkel helyettesítjük a hiányzó értékeket.</a:t>
            </a:r>
          </a:p>
          <a:p>
            <a:pPr algn="l"/>
            <a:endParaRPr lang="hu-HU" sz="2000" dirty="0">
              <a:highlight>
                <a:srgbClr val="FBFBFB"/>
              </a:highlight>
            </a:endParaRPr>
          </a:p>
          <a:p>
            <a:pPr algn="l"/>
            <a:r>
              <a:rPr lang="hu-HU" sz="2000" b="0" i="0" dirty="0">
                <a:effectLst/>
                <a:highlight>
                  <a:srgbClr val="FBFBFB"/>
                </a:highlight>
              </a:rPr>
              <a:t>Nézzük ezt a </a:t>
            </a:r>
            <a:r>
              <a:rPr lang="hu-HU" sz="2000" b="0" i="0" dirty="0" err="1">
                <a:effectLst/>
                <a:highlight>
                  <a:srgbClr val="FBFBFB"/>
                </a:highlight>
              </a:rPr>
              <a:t>revenue</a:t>
            </a:r>
            <a:r>
              <a:rPr lang="hu-HU" sz="2000" b="0" i="0" dirty="0">
                <a:effectLst/>
                <a:highlight>
                  <a:srgbClr val="FBFBFB"/>
                </a:highlight>
              </a:rPr>
              <a:t> </a:t>
            </a:r>
            <a:r>
              <a:rPr lang="hu-HU" sz="2000" b="0" i="0" dirty="0" err="1">
                <a:effectLst/>
                <a:highlight>
                  <a:srgbClr val="FBFBFB"/>
                </a:highlight>
              </a:rPr>
              <a:t>millions</a:t>
            </a:r>
            <a:r>
              <a:rPr lang="hu-HU" sz="2000" b="0" i="0" dirty="0">
                <a:effectLst/>
                <a:highlight>
                  <a:srgbClr val="FBFBFB"/>
                </a:highlight>
              </a:rPr>
              <a:t> oszlopra.</a:t>
            </a:r>
          </a:p>
          <a:p>
            <a:pPr algn="l"/>
            <a:r>
              <a:rPr lang="hu-HU" sz="2000" dirty="0">
                <a:highlight>
                  <a:srgbClr val="FBFBFB"/>
                </a:highlight>
              </a:rPr>
              <a:t>Csináljunk belőle egy külön változót:</a:t>
            </a:r>
          </a:p>
          <a:p>
            <a:pPr algn="l"/>
            <a:endParaRPr lang="hu-HU" sz="2000" b="0" i="0" dirty="0">
              <a:solidFill>
                <a:schemeClr val="accent1"/>
              </a:solidFill>
              <a:effectLst/>
              <a:highlight>
                <a:srgbClr val="FBFBFB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’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most egy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Series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Pandas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adatípus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 Van azért index oszlopa: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  <a:endParaRPr lang="hu-HU" sz="2000" b="0" i="0" dirty="0">
              <a:solidFill>
                <a:schemeClr val="accent1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153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Használjuk a</a:t>
            </a:r>
            <a:r>
              <a:rPr lang="hu-HU" sz="2000" b="1" dirty="0">
                <a:solidFill>
                  <a:schemeClr val="accent1"/>
                </a:solidFill>
                <a:highlight>
                  <a:srgbClr val="FBFBFB"/>
                </a:highlight>
              </a:rPr>
              <a:t>z átlag értéket a feltöltésre.</a:t>
            </a: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revenue_mean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mean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revenue_mean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82.95637614678897</a:t>
            </a:r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dirty="0">
                <a:solidFill>
                  <a:schemeClr val="accent1"/>
                </a:solidFill>
                <a:highlight>
                  <a:srgbClr val="FBFBFB"/>
                </a:highlight>
                <a:latin typeface="Monaco" pitchFamily="2" charset="0"/>
              </a:rPr>
              <a:t>Ezzel az értékkel töltsük fel a null értékeket: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fillna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revenue_mean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inplace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 err="1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True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  <a:latin typeface="Monaco" pitchFamily="2" charset="0"/>
              </a:rPr>
              <a:t>Nézzük hogyan változott a </a:t>
            </a:r>
            <a:r>
              <a:rPr lang="hu-HU" sz="2000" b="1" i="0" dirty="0" err="1">
                <a:solidFill>
                  <a:schemeClr val="accent1"/>
                </a:solidFill>
                <a:effectLst/>
                <a:highlight>
                  <a:srgbClr val="FBFBFB"/>
                </a:highlight>
                <a:latin typeface="Monaco" pitchFamily="2" charset="0"/>
              </a:rPr>
              <a:t>DataFarme</a:t>
            </a:r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isnull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().</a:t>
            </a:r>
            <a:r>
              <a:rPr lang="hu-HU" sz="2000" b="0" i="0" dirty="0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sum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Lehetne ennél is finomabban felölteni (</a:t>
            </a:r>
            <a:r>
              <a:rPr lang="hu-HU" sz="2000" b="1" i="0" dirty="0" err="1">
                <a:effectLst/>
                <a:highlight>
                  <a:srgbClr val="FBFBFB"/>
                </a:highlight>
                <a:latin typeface="Monaco" pitchFamily="2" charset="0"/>
              </a:rPr>
              <a:t>pl</a:t>
            </a:r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 az adott filmtípus átlagával)</a:t>
            </a:r>
            <a:endParaRPr lang="hu-HU" sz="2000" b="0" i="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656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Kicsit nézzük át a változók értékét: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describe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  <a:endParaRPr lang="hu-HU" sz="20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42D93C82-F337-82E4-D959-6FDEA9ED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84" y="1878074"/>
            <a:ext cx="7772400" cy="47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0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Kicsit nézzük át a változók értékét: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 .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describe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 Nem csak folytonos változókon értelmezhető.</a:t>
            </a: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Kategória változókat is le tudja írni: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describe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Sőt akár egy oszlop minden értékének a frekvenciáját (elfordulásának a gyakoriságát) ki tudjuk íratni: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value_counts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92BADB3-8620-89BD-7103-4D3461B1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037" y="2107475"/>
            <a:ext cx="3508423" cy="155731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F312883-730A-06AB-00B4-63C81319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022" y="3830183"/>
            <a:ext cx="3354832" cy="29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66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A folytonos változók egymáshoz való viszonya korrelációja: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corr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</a:rPr>
              <a:t>A matematikában (a statisztikában) a </a:t>
            </a:r>
            <a:r>
              <a:rPr lang="hu-HU" sz="2000" b="1" i="0" dirty="0">
                <a:effectLst/>
                <a:highlight>
                  <a:srgbClr val="FFFFFF"/>
                </a:highlight>
              </a:rPr>
              <a:t>korreláció</a:t>
            </a:r>
            <a:r>
              <a:rPr lang="hu-HU" sz="2000" b="0" i="0" dirty="0">
                <a:effectLst/>
                <a:highlight>
                  <a:srgbClr val="FFFFFF"/>
                </a:highlight>
              </a:rPr>
              <a:t> jelzi két tetszőleges érték közötti lineáris kapcsolat nagyságát és irányát (avagy ezek egymáshoz való viszonyát). Az általános statisztikai használat során a korreláció jelzi azt, hogy két tetszőleges érték nem független egymástól. </a:t>
            </a: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</a:rPr>
              <a:t>A korreláció csak a lineáris kapcsolatot jelzi. Például egy valószínűségi változó és négyzete korrelációja lehet nulla. Ha két véletlen mennyiség korrelációja nulla, akkor korrelálatlanok; ilyenkor a kapcsolatot, ha van, másként kell jellemezni, például feltételes valószínűségekkel. A normális eloszlású valószínűségi változókra jellemző, hogy ha korrelálatlanok, akkor függetlenek is. Így a korreláció jól alkalmazható normális eloszlásúnak tekinthető mérhető mennyiségek közötti kapcsolat erősségének mérésére.</a:t>
            </a:r>
          </a:p>
          <a:p>
            <a:pPr algn="l"/>
            <a:endParaRPr lang="hu-HU" sz="2000" dirty="0">
              <a:highlight>
                <a:srgbClr val="FFFFFF"/>
              </a:highlight>
            </a:endParaRPr>
          </a:p>
          <a:p>
            <a:pPr algn="l"/>
            <a:r>
              <a:rPr lang="hu-HU" sz="2000" b="1" i="0" dirty="0">
                <a:effectLst/>
                <a:highlight>
                  <a:srgbClr val="FFFFFF"/>
                </a:highlight>
              </a:rPr>
              <a:t>Korrelációs együttható</a:t>
            </a: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</a:rPr>
              <a:t>A korrelációs együttható (</a:t>
            </a:r>
            <a:r>
              <a:rPr lang="hu-HU" sz="2000" b="0" i="0" dirty="0" err="1">
                <a:effectLst/>
                <a:highlight>
                  <a:srgbClr val="FFFFFF"/>
                </a:highlight>
              </a:rPr>
              <a:t>r</a:t>
            </a:r>
            <a:r>
              <a:rPr lang="hu-HU" sz="2000" b="0" i="0" dirty="0">
                <a:effectLst/>
                <a:highlight>
                  <a:srgbClr val="FFFFFF"/>
                </a:highlight>
              </a:rPr>
              <a:t>) előjele a kapcsolat irányát mutatja meg, a nagysága (0-1 közötti szám) pedig az együtt járás szorosságát, az összefüggés erejét mutatja.</a:t>
            </a:r>
          </a:p>
        </p:txBody>
      </p:sp>
    </p:spTree>
    <p:extLst>
      <p:ext uri="{BB962C8B-B14F-4D97-AF65-F5344CB8AC3E}">
        <p14:creationId xmlns:p14="http://schemas.microsoft.com/office/powerpoint/2010/main" val="193233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</a:rPr>
              <a:t>Külön is bánhatunk sorokkal és oszlopokkal.</a:t>
            </a:r>
          </a:p>
          <a:p>
            <a:pPr algn="l"/>
            <a:r>
              <a:rPr lang="hu-HU" sz="2000" b="1" dirty="0">
                <a:highlight>
                  <a:srgbClr val="FBFBFB"/>
                </a:highlight>
              </a:rPr>
              <a:t>Kezdjük az oszlopokkal..</a:t>
            </a: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genre_col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type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genre_col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---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pandas.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core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series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Series</a:t>
            </a:r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Tehát így egy </a:t>
            </a:r>
            <a:r>
              <a:rPr lang="hu-HU" sz="2000" b="1" i="0" dirty="0" err="1">
                <a:effectLst/>
                <a:highlight>
                  <a:srgbClr val="FBFBFB"/>
                </a:highlight>
                <a:latin typeface="Monaco" pitchFamily="2" charset="0"/>
              </a:rPr>
              <a:t>Series</a:t>
            </a:r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 lesz.</a:t>
            </a:r>
          </a:p>
          <a:p>
            <a:pPr algn="l"/>
            <a:r>
              <a:rPr lang="hu-HU" sz="2000" b="1" dirty="0">
                <a:highlight>
                  <a:srgbClr val="FBFBFB"/>
                </a:highlight>
                <a:latin typeface="Monaco" pitchFamily="2" charset="0"/>
              </a:rPr>
              <a:t>Lehet belőle DF is: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genre_col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]] </a:t>
            </a:r>
          </a:p>
          <a:p>
            <a:pPr algn="l"/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type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genre_col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pandas.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core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frame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DataFrame</a:t>
            </a:r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Mivel ez egy sima lista, bővíthetjük az oszlop neveket: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subset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genre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]]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subset.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2623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Sorok szelektálása: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  <a:latin typeface="Monaco" pitchFamily="2" charset="0"/>
              </a:rPr>
              <a:t>Két lehetőségünk van: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loc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- 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loc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ates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by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name</a:t>
            </a:r>
            <a:endParaRPr lang="hu-HU" sz="2000" b="0" i="0" dirty="0">
              <a:solidFill>
                <a:srgbClr val="333333"/>
              </a:solidFill>
              <a:effectLst/>
              <a:highlight>
                <a:srgbClr val="FBFBFB"/>
              </a:highlight>
              <a:latin typeface="proxima-nov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iloc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- 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loc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ates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by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</a:t>
            </a:r>
            <a:r>
              <a:rPr lang="hu-HU" sz="2000" b="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numerical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sz="2000" b="1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i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ndex</a:t>
            </a: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Mivel az indexünk a mozi címe, ezt kell hívnunk: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prom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loc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"Prometheus"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p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rom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Ugyan ez lenne: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prom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iloc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273E1788-EF00-A118-2025-1AEAFD869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62" y="3516192"/>
            <a:ext cx="5897880" cy="321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1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Sorok szelektálása: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  <a:latin typeface="Monaco" pitchFamily="2" charset="0"/>
              </a:rPr>
              <a:t>Listához hasonlóan egy szakaszt is kijelölhetünk (szeletelés)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movie_subset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loc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Prometheus'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'Sing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movie_subset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iloc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4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movie_subset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08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</a:rPr>
              <a:t>Sorok szelektálása: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solidFill>
                  <a:schemeClr val="accent1"/>
                </a:solidFill>
                <a:effectLst/>
                <a:highlight>
                  <a:srgbClr val="FBFBFB"/>
                </a:highlight>
                <a:latin typeface="Monaco" pitchFamily="2" charset="0"/>
              </a:rPr>
              <a:t>Bizonyos feltételek alapján is lehet sorokat szelektálni: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condition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"Ridley Scott"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condition.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Minden címre ad egy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Ture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 vagy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False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 értéket.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De mi van ha csak azokat a filmeket szeretnénk aminek a konkrét ember a rendezője: 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"Ridley Scott"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Jelentése:</a:t>
            </a:r>
          </a:p>
          <a:p>
            <a:pPr algn="l"/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Select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movies_df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sz="2000" b="1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ahol 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sz="2000" dirty="0" err="1"/>
              <a:t>movies_df</a:t>
            </a:r>
            <a:r>
              <a:rPr lang="hu-HU" sz="2000" b="0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 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director</a:t>
            </a:r>
            <a:r>
              <a:rPr lang="hu-HU" sz="2000" b="1" i="0" dirty="0">
                <a:solidFill>
                  <a:srgbClr val="333333"/>
                </a:solidFill>
                <a:effectLst/>
                <a:highlight>
                  <a:srgbClr val="FBFBFB"/>
                </a:highlight>
                <a:latin typeface="proxima-nova"/>
              </a:rPr>
              <a:t> egyenlő Ridley Scott.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E10CEF1-721E-31F9-4A8B-DFC51DD8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243" y="2024835"/>
            <a:ext cx="3187766" cy="18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8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</a:rPr>
              <a:t>Sorok szelektálása:</a:t>
            </a:r>
          </a:p>
          <a:p>
            <a:pPr algn="l"/>
            <a:endParaRPr lang="hu-HU" sz="2000" b="1" dirty="0"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Számérték alapján is szűrhetünk</a:t>
            </a:r>
          </a:p>
          <a:p>
            <a:pPr algn="l"/>
            <a:endParaRPr lang="hu-HU" sz="2000" b="1" dirty="0">
              <a:solidFill>
                <a:schemeClr val="accent1"/>
              </a:solidFill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&gt;=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8.6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3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Pl.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'Christopher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Nolan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|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'Ridley Scott'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 ugyan ez lenne: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director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isin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'Christopher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Nolan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'Ridley Scott'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])].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5F75179-5B19-C118-6C68-B2270F126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48" y="2911563"/>
            <a:ext cx="8262094" cy="9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4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73427"/>
            <a:ext cx="10311960" cy="5300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hu-H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Pandasnak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olyan sok felhasználási területe van, hogy érdemes lenne felsorolni, hogy mit nem tud,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Ez a modul az adatok kezelését teszi sokkal egyszerűbbé.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CSV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Statisztika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Mennyi az egyes oszlopok átlaga, mediánja, maximuma vagy minimuma?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Az A oszlop korrelál a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oszloppal?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Milyen az adatok eloszlása a C oszlopban?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Adattisztítás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Vizualizáció. </a:t>
            </a:r>
          </a:p>
        </p:txBody>
      </p:sp>
    </p:spTree>
    <p:extLst>
      <p:ext uri="{BB962C8B-B14F-4D97-AF65-F5344CB8AC3E}">
        <p14:creationId xmlns:p14="http://schemas.microsoft.com/office/powerpoint/2010/main" val="213211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</a:rPr>
              <a:t>Sorok szelektálása:</a:t>
            </a:r>
          </a:p>
          <a:p>
            <a:pPr algn="l"/>
            <a:endParaRPr lang="hu-HU" sz="2000" b="1" dirty="0"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És egy összetett szűrés:</a:t>
            </a:r>
          </a:p>
          <a:p>
            <a:pPr algn="l"/>
            <a:r>
              <a:rPr lang="hu-HU" sz="2000" b="1" dirty="0">
                <a:highlight>
                  <a:srgbClr val="FBFBFB"/>
                </a:highlight>
                <a:latin typeface="Monaco" pitchFamily="2" charset="0"/>
              </a:rPr>
              <a:t>Összes mozi 2005 és 2010 között, aminek a pontja több mint 8 de a bevétele a legrosszabb 25%.</a:t>
            </a: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 </a:t>
            </a: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year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&gt;=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2005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&amp;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year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&lt;=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2010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)) </a:t>
            </a:r>
          </a:p>
          <a:p>
            <a:pPr algn="l"/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&amp;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&gt;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8.0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&amp;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&lt;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quantile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0.25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)) </a:t>
            </a: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61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</a:rPr>
              <a:t>Végig lehet iterálni egy egész </a:t>
            </a:r>
            <a:r>
              <a:rPr lang="hu-HU" sz="2000" b="1" i="0" dirty="0" err="1">
                <a:effectLst/>
                <a:highlight>
                  <a:srgbClr val="FBFBFB"/>
                </a:highlight>
              </a:rPr>
              <a:t>DataFramen</a:t>
            </a:r>
            <a:r>
              <a:rPr lang="hu-HU" sz="2000" b="1" i="0" dirty="0">
                <a:effectLst/>
                <a:highlight>
                  <a:srgbClr val="FBFBFB"/>
                </a:highlight>
              </a:rPr>
              <a:t> de eléggé lassú.</a:t>
            </a:r>
          </a:p>
          <a:p>
            <a:pPr algn="l"/>
            <a:endParaRPr lang="hu-HU" sz="2000" b="1" dirty="0"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i="0" dirty="0">
                <a:effectLst/>
                <a:highlight>
                  <a:srgbClr val="FBFBFB"/>
                </a:highlight>
                <a:latin typeface="Monaco" pitchFamily="2" charset="0"/>
              </a:rPr>
              <a:t>Viszont egy függvényt az </a:t>
            </a:r>
            <a:r>
              <a:rPr lang="hu-HU" sz="2000" b="1" i="0" dirty="0" err="1">
                <a:effectLst/>
                <a:highlight>
                  <a:srgbClr val="FBFBFB"/>
                </a:highlight>
                <a:latin typeface="Monaco" pitchFamily="2" charset="0"/>
              </a:rPr>
              <a:t>appl</a:t>
            </a:r>
            <a:r>
              <a:rPr lang="hu-HU" sz="2000" b="1" dirty="0" err="1">
                <a:highlight>
                  <a:srgbClr val="FBFBFB"/>
                </a:highlight>
                <a:latin typeface="Monaco" pitchFamily="2" charset="0"/>
              </a:rPr>
              <a:t>y</a:t>
            </a:r>
            <a:r>
              <a:rPr lang="hu-HU" sz="2000" b="1" dirty="0">
                <a:highlight>
                  <a:srgbClr val="FBFBFB"/>
                </a:highlight>
                <a:latin typeface="Monaco" pitchFamily="2" charset="0"/>
              </a:rPr>
              <a:t>() segítségével alkalmazhatunk:</a:t>
            </a:r>
          </a:p>
          <a:p>
            <a:pPr algn="l"/>
            <a:endParaRPr lang="hu-HU" sz="2000" b="1" dirty="0"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1" dirty="0">
                <a:highlight>
                  <a:srgbClr val="FBFBFB"/>
                </a:highlight>
                <a:latin typeface="Monaco" pitchFamily="2" charset="0"/>
              </a:rPr>
              <a:t>Készítsünk egy függvényt ami eldönti, hogy egy film jó vagy rossz (jó ha a </a:t>
            </a:r>
            <a:r>
              <a:rPr lang="hu-HU" sz="2000" b="1" dirty="0" err="1">
                <a:highlight>
                  <a:srgbClr val="FBFBFB"/>
                </a:highlight>
                <a:latin typeface="Monaco" pitchFamily="2" charset="0"/>
              </a:rPr>
              <a:t>rating</a:t>
            </a:r>
            <a:r>
              <a:rPr lang="hu-HU" sz="2000" b="1" dirty="0">
                <a:highlight>
                  <a:srgbClr val="FBFBFB"/>
                </a:highlight>
                <a:latin typeface="Monaco" pitchFamily="2" charset="0"/>
              </a:rPr>
              <a:t>-je több mint 8)</a:t>
            </a:r>
          </a:p>
          <a:p>
            <a:pPr algn="l"/>
            <a:endParaRPr lang="hu-HU" sz="2000" b="1" i="0" dirty="0">
              <a:solidFill>
                <a:schemeClr val="accent1"/>
              </a:solidFill>
              <a:effectLst/>
              <a:highlight>
                <a:srgbClr val="FBFBFB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rating_function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(x): </a:t>
            </a:r>
          </a:p>
          <a:p>
            <a:pPr algn="l"/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	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x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&gt;=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8.0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</a:t>
            </a:r>
          </a:p>
          <a:p>
            <a:pPr algn="l"/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		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return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good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</a:p>
          <a:p>
            <a:pPr algn="l"/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	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else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</a:t>
            </a:r>
          </a:p>
          <a:p>
            <a:pPr algn="l"/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		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return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bad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”</a:t>
            </a:r>
          </a:p>
          <a:p>
            <a:pPr algn="l"/>
            <a:endParaRPr lang="hu-HU" sz="2000" dirty="0">
              <a:solidFill>
                <a:srgbClr val="718C00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  <a:latin typeface="Monaco" pitchFamily="2" charset="0"/>
              </a:rPr>
              <a:t>Ha ezen át akarunk küldeni egy egész oszlopot: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rating_category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apply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rating_function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18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u-HU" sz="2000" dirty="0">
              <a:solidFill>
                <a:srgbClr val="718C00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effectLst/>
                <a:highlight>
                  <a:srgbClr val="FFFFFF"/>
                </a:highlight>
                <a:latin typeface="Monaco" pitchFamily="2" charset="0"/>
              </a:rPr>
              <a:t>Ha ezen át akarunk küldeni egy egész oszlopot: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rating_category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apply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rating_function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Az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apply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 metódus 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oszlop minden értékén lefuttatja az adott függvényt. Az eredményt egy új oszlopba teszi 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rating_category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Az </a:t>
            </a:r>
            <a:r>
              <a:rPr lang="hu-HU" sz="2000" dirty="0" err="1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apply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 sokkal gyorsabb, mint az iteráció. Nem egyesével hajtja végre hanem egyszerre (</a:t>
            </a:r>
            <a:r>
              <a:rPr lang="hu-HU" sz="2000" b="1" dirty="0" err="1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vektorizáció</a:t>
            </a:r>
            <a:r>
              <a:rPr lang="hu-HU" sz="2000" dirty="0">
                <a:solidFill>
                  <a:srgbClr val="4D4D4C"/>
                </a:solidFill>
                <a:highlight>
                  <a:srgbClr val="FFFFFF"/>
                </a:highlight>
                <a:latin typeface="Monaco" pitchFamily="2" charset="0"/>
              </a:rPr>
              <a:t>).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Lambda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fv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-el is megoldható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rating_category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apply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lambda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x: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good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x 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&gt;=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8.0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else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bad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head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</a:t>
            </a: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150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dirty="0">
                <a:highlight>
                  <a:srgbClr val="FFFFFF"/>
                </a:highlight>
                <a:latin typeface="Monaco" pitchFamily="2" charset="0"/>
              </a:rPr>
              <a:t>A </a:t>
            </a:r>
            <a:r>
              <a:rPr lang="hu-HU" sz="2000" dirty="0" err="1">
                <a:highlight>
                  <a:srgbClr val="FFFFFF"/>
                </a:highlight>
                <a:latin typeface="Monaco" pitchFamily="2" charset="0"/>
              </a:rPr>
              <a:t>Pandasból</a:t>
            </a:r>
            <a:r>
              <a:rPr lang="hu-HU" sz="2000" dirty="0">
                <a:highlight>
                  <a:srgbClr val="FFFFFF"/>
                </a:highlight>
                <a:latin typeface="Monaco" pitchFamily="2" charset="0"/>
              </a:rPr>
              <a:t> könnyen lehet rajzolni is mert szépen együttműködik a </a:t>
            </a:r>
            <a:r>
              <a:rPr lang="hu-HU" sz="2000" dirty="0" err="1">
                <a:highlight>
                  <a:srgbClr val="FFFFFF"/>
                </a:highlight>
                <a:latin typeface="Monaco" pitchFamily="2" charset="0"/>
              </a:rPr>
              <a:t>MatplotLIb</a:t>
            </a:r>
            <a:r>
              <a:rPr lang="hu-HU" sz="2000" dirty="0">
                <a:highlight>
                  <a:srgbClr val="FFFFFF"/>
                </a:highlight>
                <a:latin typeface="Monaco" pitchFamily="2" charset="0"/>
              </a:rPr>
              <a:t>-el</a:t>
            </a:r>
          </a:p>
          <a:p>
            <a:pPr algn="l"/>
            <a:endParaRPr lang="hu-HU" sz="2000" b="0" i="0" dirty="0">
              <a:solidFill>
                <a:srgbClr val="718C00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import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matplotlib.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pyplot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8959A8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as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plt.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rcParams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update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({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font.size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figure.figsize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(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10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8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)}) </a:t>
            </a:r>
          </a:p>
          <a:p>
            <a:pPr algn="l"/>
            <a:r>
              <a:rPr lang="hu-HU" sz="2000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# </a:t>
            </a:r>
            <a:r>
              <a:rPr lang="hu-HU" sz="2000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set</a:t>
            </a:r>
            <a:r>
              <a:rPr lang="hu-HU" sz="2000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font and </a:t>
            </a:r>
            <a:r>
              <a:rPr lang="hu-HU" sz="2000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size</a:t>
            </a:r>
            <a:r>
              <a:rPr lang="hu-HU" sz="2000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to</a:t>
            </a:r>
            <a:r>
              <a:rPr lang="hu-HU" sz="2000" b="0" i="0" dirty="0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be </a:t>
            </a:r>
            <a:r>
              <a:rPr lang="hu-HU" sz="2000" b="0" i="0" dirty="0" err="1">
                <a:solidFill>
                  <a:srgbClr val="8E908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larger</a:t>
            </a:r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sz="2000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 kapcsolat 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és 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között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kind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scatter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x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y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title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vs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76103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kind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scatter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x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y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title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(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vs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8DB569A-DDDF-BB34-46D3-CB9D89CB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956" y="2466027"/>
            <a:ext cx="5276088" cy="4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Egyetlen oszlopot ábrázolva egy hisztogramot fogunk kapni: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kind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hist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title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C1D5A8E-4976-F7F8-E7FB-8A264AFE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28" y="2830294"/>
            <a:ext cx="4995672" cy="393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67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Boxplot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majdnem olyan jó mint a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Describe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()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kind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box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"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E9790CF-B070-65B6-11E1-56CBAAE2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560" y="2109216"/>
            <a:ext cx="4986055" cy="399332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F6BFA2D-AF67-E70E-FE78-3157926E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80" y="2430149"/>
            <a:ext cx="2347631" cy="434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27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Sőt egy folytonos és egy kategória változó kombinálásával még beszédesebb ábrát kapunk: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boxplot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column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revenue_millions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by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rating_category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28B1BC1-A80B-E1ED-233C-4B309690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28" y="2604103"/>
            <a:ext cx="4995672" cy="41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6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6146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Egyetlen oszlopot ábrázolva egy hisztogramot fogunk kapni:</a:t>
            </a:r>
          </a:p>
          <a:p>
            <a:pPr algn="l"/>
            <a:endParaRPr lang="hu-HU" sz="2000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movies_df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].</a:t>
            </a:r>
            <a:r>
              <a:rPr lang="hu-HU" sz="2000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plot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kind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hist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sz="2000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title</a:t>
            </a:r>
            <a:r>
              <a:rPr lang="hu-HU" sz="2000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Rating</a:t>
            </a:r>
            <a:r>
              <a:rPr lang="hu-HU" sz="2000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sz="2000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76183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Pandas</a:t>
            </a:r>
            <a:r>
              <a:rPr lang="hu-HU" sz="2000" b="1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 Profiling (</a:t>
            </a:r>
            <a:r>
              <a:rPr lang="hu-HU" sz="2000" b="1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ydata</a:t>
            </a:r>
            <a:r>
              <a:rPr lang="hu-HU" sz="2000" b="1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-profiling)</a:t>
            </a:r>
          </a:p>
          <a:p>
            <a:pPr algn="l"/>
            <a:endParaRPr lang="hu-HU" sz="2000" dirty="0">
              <a:highlight>
                <a:srgbClr val="FFFFFF"/>
              </a:highlight>
            </a:endParaRPr>
          </a:p>
          <a:p>
            <a:pPr algn="l"/>
            <a:r>
              <a:rPr lang="hu-HU" sz="2000" i="0" dirty="0">
                <a:effectLst/>
                <a:highlight>
                  <a:srgbClr val="FFFFFF"/>
                </a:highlight>
              </a:rPr>
              <a:t>Nagymennyiségű adat elemzése, egyszerűen, gyorsan </a:t>
            </a:r>
          </a:p>
          <a:p>
            <a:pPr algn="l"/>
            <a:r>
              <a:rPr lang="hu-HU" sz="2000" dirty="0">
                <a:highlight>
                  <a:srgbClr val="FFFFFF"/>
                </a:highlight>
              </a:rPr>
              <a:t>Programozás nélkül (szinte)</a:t>
            </a:r>
            <a:endParaRPr lang="hu-HU" sz="2000" i="0" dirty="0">
              <a:effectLst/>
              <a:highlight>
                <a:srgbClr val="FFFFFF"/>
              </a:highlight>
            </a:endParaRPr>
          </a:p>
          <a:p>
            <a:pPr algn="l"/>
            <a:endParaRPr lang="hu-HU" sz="2000" i="0" dirty="0">
              <a:effectLst/>
              <a:highlight>
                <a:srgbClr val="FFFFFF"/>
              </a:highlight>
            </a:endParaRPr>
          </a:p>
          <a:p>
            <a:pPr algn="l"/>
            <a:endParaRPr lang="hu-HU" sz="2000" i="0" dirty="0">
              <a:effectLst/>
              <a:highlight>
                <a:srgbClr val="FFFFFF"/>
              </a:highlight>
            </a:endParaRPr>
          </a:p>
          <a:p>
            <a:pPr algn="l"/>
            <a:r>
              <a:rPr lang="hu-HU" sz="2000" i="0" dirty="0">
                <a:effectLst/>
                <a:highlight>
                  <a:srgbClr val="FFFFFF"/>
                </a:highlight>
              </a:rPr>
              <a:t>Szinte teljes </a:t>
            </a:r>
            <a:r>
              <a:rPr lang="hu-HU" sz="2000" i="0" dirty="0" err="1">
                <a:effectLst/>
                <a:highlight>
                  <a:srgbClr val="FFFFFF"/>
                </a:highlight>
              </a:rPr>
              <a:t>Exploratory</a:t>
            </a:r>
            <a:r>
              <a:rPr lang="hu-HU" sz="2000" i="0" dirty="0">
                <a:effectLst/>
                <a:highlight>
                  <a:srgbClr val="FFFFFF"/>
                </a:highlight>
              </a:rPr>
              <a:t> Data </a:t>
            </a:r>
            <a:r>
              <a:rPr lang="hu-HU" sz="2000" i="0" dirty="0" err="1">
                <a:effectLst/>
                <a:highlight>
                  <a:srgbClr val="FFFFFF"/>
                </a:highlight>
              </a:rPr>
              <a:t>Analysis</a:t>
            </a:r>
            <a:r>
              <a:rPr lang="hu-HU" sz="2000" i="0" dirty="0">
                <a:effectLst/>
                <a:highlight>
                  <a:srgbClr val="FFFFFF"/>
                </a:highlight>
              </a:rPr>
              <a:t> (EDA) folyamatot megcsinálja!</a:t>
            </a:r>
          </a:p>
          <a:p>
            <a:pPr algn="l"/>
            <a:r>
              <a:rPr lang="hu-HU" sz="2000" dirty="0">
                <a:highlight>
                  <a:srgbClr val="FFFFFF"/>
                </a:highlight>
              </a:rPr>
              <a:t>Egyszerű, Interaktív HTML kimenet, majdnem no-</a:t>
            </a:r>
            <a:r>
              <a:rPr lang="hu-HU" sz="2000" dirty="0" err="1">
                <a:highlight>
                  <a:srgbClr val="FFFFFF"/>
                </a:highlight>
              </a:rPr>
              <a:t>code</a:t>
            </a:r>
            <a:endParaRPr lang="hu-HU" sz="200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1026" name="Picture 2" descr="GitHub - ydataai/ydata-profiling: 1 Line of code data quality profiling &amp;  exploratory data analysis for Pandas and Spark DataFrames.">
            <a:extLst>
              <a:ext uri="{FF2B5EF4-FFF2-40B4-BE49-F238E27FC236}">
                <a16:creationId xmlns:a16="http://schemas.microsoft.com/office/drawing/2014/main" id="{2876FB31-0296-6444-25C4-6D46ACD38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55"/>
          <a:stretch/>
        </p:blipFill>
        <p:spPr bwMode="auto">
          <a:xfrm>
            <a:off x="5766237" y="4293703"/>
            <a:ext cx="6602892" cy="238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962290BA-934C-BF18-27D0-F2AEE54B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86199"/>
            <a:ext cx="5726761" cy="28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A2B015DB-6B7C-FDD8-9CF4-A4435278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16" y="1113904"/>
            <a:ext cx="9316332" cy="528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05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Telepítsük:</a:t>
            </a:r>
          </a:p>
          <a:p>
            <a:pPr algn="l"/>
            <a:endParaRPr lang="hu-HU" sz="2000" b="1" dirty="0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algn="l"/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pip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install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ydata</a:t>
            </a:r>
            <a:r>
              <a:rPr lang="hu-HU" sz="2000" b="0" i="0" dirty="0">
                <a:solidFill>
                  <a:srgbClr val="05192D"/>
                </a:solidFill>
                <a:effectLst/>
                <a:latin typeface="JetBrainsMonoNL"/>
              </a:rPr>
              <a:t>-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profiling</a:t>
            </a:r>
          </a:p>
          <a:p>
            <a:r>
              <a:rPr lang="hu-HU" sz="2000" b="0" dirty="0" err="1">
                <a:solidFill>
                  <a:srgbClr val="AF00DB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from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ydata_profiling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sz="2000" b="0" dirty="0">
                <a:solidFill>
                  <a:srgbClr val="AF00DB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import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ProfileReport</a:t>
            </a:r>
            <a:endParaRPr lang="hu-HU" sz="2000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df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pd.read_csv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</a:t>
            </a:r>
            <a:r>
              <a:rPr lang="hu-HU" sz="20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"trending-</a:t>
            </a:r>
            <a:r>
              <a:rPr lang="hu-HU" sz="2000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books.csv</a:t>
            </a:r>
            <a:r>
              <a:rPr lang="hu-HU" sz="20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profile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ProfileReport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df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title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hu-HU" sz="20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"Trending </a:t>
            </a:r>
            <a:r>
              <a:rPr lang="hu-HU" sz="2000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Books</a:t>
            </a:r>
            <a:r>
              <a:rPr lang="hu-HU" sz="2000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hu-HU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profile.to_notebook_iframe</a:t>
            </a:r>
            <a:r>
              <a:rPr lang="hu-HU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()</a:t>
            </a:r>
          </a:p>
          <a:p>
            <a:pPr algn="l"/>
            <a:endParaRPr lang="hu-HU" sz="2000" dirty="0">
              <a:solidFill>
                <a:srgbClr val="05192D"/>
              </a:solidFill>
              <a:highlight>
                <a:srgbClr val="F7F3EB"/>
              </a:highlight>
              <a:latin typeface="JetBrainsMonoNL"/>
            </a:endParaRPr>
          </a:p>
          <a:p>
            <a:pPr algn="l"/>
            <a:r>
              <a:rPr lang="hu-HU" sz="2000" i="0" dirty="0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Adatbázis: </a:t>
            </a:r>
            <a:r>
              <a:rPr lang="hu-HU" sz="2000" b="1" i="0" u="sng" dirty="0">
                <a:solidFill>
                  <a:srgbClr val="0075AD"/>
                </a:solidFill>
                <a:effectLst/>
                <a:highlight>
                  <a:srgbClr val="FFFFFF"/>
                </a:highlight>
                <a:latin typeface="Studio-Feixen-Sans"/>
                <a:hlinkClick r:id="rId2"/>
              </a:rPr>
              <a:t>Top 100 Bestselling Book Reviews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 </a:t>
            </a:r>
            <a:endParaRPr lang="hu-HU" sz="2000" b="0" i="0" dirty="0">
              <a:solidFill>
                <a:srgbClr val="05192D"/>
              </a:solidFill>
              <a:effectLst/>
              <a:highlight>
                <a:srgbClr val="F7F3EB"/>
              </a:highlight>
              <a:latin typeface="JetBrainsMonoNL"/>
            </a:endParaRPr>
          </a:p>
          <a:p>
            <a:pPr algn="l"/>
            <a:endParaRPr lang="hu-HU" sz="2000" dirty="0">
              <a:solidFill>
                <a:srgbClr val="05192D"/>
              </a:solidFill>
              <a:highlight>
                <a:srgbClr val="F7F3EB"/>
              </a:highlight>
              <a:latin typeface="JetBrainsMonoNL"/>
            </a:endParaRPr>
          </a:p>
          <a:p>
            <a:pPr algn="l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Az Adatbázis összegzése után a program legenerálja az elemzéseket </a:t>
            </a:r>
            <a:r>
              <a:rPr lang="hu-HU" sz="2000" dirty="0">
                <a:solidFill>
                  <a:srgbClr val="05192D"/>
                </a:solidFill>
                <a:highlight>
                  <a:srgbClr val="FFFFFF"/>
                </a:highlight>
                <a:latin typeface="Studio-Feixen-Sans"/>
              </a:rPr>
              <a:t>é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 végül HTML-t ment belőle.</a:t>
            </a:r>
            <a:endParaRPr lang="hu-HU" sz="200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9052C7C-A15F-ED75-E2B9-CBB59D4C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7" y="5374130"/>
            <a:ext cx="7772400" cy="11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sz="2000" b="1" i="0" dirty="0">
                <a:solidFill>
                  <a:srgbClr val="4D4D4C"/>
                </a:solidFill>
                <a:effectLst/>
                <a:highlight>
                  <a:srgbClr val="FFFFFF"/>
                </a:highlight>
              </a:rPr>
              <a:t>Végleges Riport részei:</a:t>
            </a:r>
          </a:p>
          <a:p>
            <a:pPr algn="l"/>
            <a:endParaRPr lang="hu-HU" sz="2000" b="1" dirty="0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algn="l"/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Overview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Interactions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Correlations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Missing</a:t>
            </a:r>
            <a:r>
              <a:rPr lang="hu-HU" sz="2000" b="1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Values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és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Sample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  <a:endParaRPr lang="hu-HU" sz="2000" i="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12890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50847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Overview</a:t>
            </a:r>
            <a:endParaRPr lang="hu-HU" sz="2000" b="1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  <a:p>
            <a:pPr algn="l" rtl="0"/>
            <a:endParaRPr lang="hu-HU" sz="2000" b="1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3 részből áll: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Overview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Alerts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és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Reproduction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Overview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tab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includes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dataset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statistics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such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number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(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number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different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columns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),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number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cells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that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have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missing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values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duplicate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rows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size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dataset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in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memory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In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our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dataset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a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total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8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columns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Among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four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numeric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(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rank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book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price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rating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year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publication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),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while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remaining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four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text-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based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(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book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title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author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genre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and URL).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no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duplicate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rows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shown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a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count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0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for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duplicates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Also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'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rating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'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column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has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three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missing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values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C0012B77-D49A-7433-4855-3E485D8F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34" y="4123719"/>
            <a:ext cx="3909391" cy="27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7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50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Az 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Alerts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 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tab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figyelmeztetéseket tartalmaz (korreláció, hiányzó érték, eloszlás)</a:t>
            </a:r>
          </a:p>
          <a:p>
            <a:pPr algn="l" rtl="0"/>
            <a:endParaRPr lang="hu-HU" sz="2000" b="0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In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our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case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URL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Rank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columns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have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unique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values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rating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column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has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three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missing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values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D827510-D8A9-6649-A859-862374DCF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05" y="3158594"/>
            <a:ext cx="9606384" cy="23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50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 </a:t>
            </a:r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Reproduction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 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tab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 megmutatja mikor készült az elemzés, mennyi ideig tartott és a pontos szoftver verziót is.  </a:t>
            </a:r>
          </a:p>
          <a:p>
            <a:pPr algn="l" rtl="0"/>
            <a:endParaRPr lang="hu-HU" sz="2000" dirty="0">
              <a:solidFill>
                <a:srgbClr val="05192D"/>
              </a:solidFill>
              <a:highlight>
                <a:srgbClr val="FFFFFF"/>
              </a:highlight>
              <a:latin typeface="Studio-Feixen-Sans"/>
            </a:endParaRPr>
          </a:p>
          <a:p>
            <a:pPr algn="l" rtl="0"/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:</a:t>
            </a:r>
          </a:p>
          <a:p>
            <a:pPr algn="l" rtl="0"/>
            <a:r>
              <a:rPr lang="hu-HU" sz="2000" dirty="0">
                <a:solidFill>
                  <a:srgbClr val="05192D"/>
                </a:solidFill>
                <a:highlight>
                  <a:srgbClr val="FFFFFF"/>
                </a:highlight>
                <a:latin typeface="Studio-Feixen-Sans"/>
              </a:rPr>
              <a:t>Az adatbázis oszlopai...</a:t>
            </a:r>
          </a:p>
          <a:p>
            <a:pPr algn="l" rtl="0"/>
            <a:r>
              <a:rPr lang="hu-HU" sz="2000" dirty="0">
                <a:solidFill>
                  <a:srgbClr val="05192D"/>
                </a:solidFill>
                <a:highlight>
                  <a:srgbClr val="FFFFFF"/>
                </a:highlight>
                <a:latin typeface="Studio-Feixen-Sans"/>
              </a:rPr>
              <a:t>More </a:t>
            </a:r>
            <a:r>
              <a:rPr lang="hu-HU" sz="2000" dirty="0" err="1">
                <a:solidFill>
                  <a:srgbClr val="05192D"/>
                </a:solidFill>
                <a:highlight>
                  <a:srgbClr val="FFFFFF"/>
                </a:highlight>
                <a:latin typeface="Studio-Feixen-Sans"/>
              </a:rPr>
              <a:t>details</a:t>
            </a:r>
            <a:r>
              <a:rPr lang="hu-HU" sz="2000" dirty="0">
                <a:solidFill>
                  <a:srgbClr val="05192D"/>
                </a:solidFill>
                <a:highlight>
                  <a:srgbClr val="FFFFFF"/>
                </a:highlight>
                <a:latin typeface="Studio-Feixen-Sans"/>
              </a:rPr>
              <a:t> gomb!</a:t>
            </a:r>
          </a:p>
          <a:p>
            <a:pPr algn="l" rtl="0"/>
            <a:endParaRPr lang="hu-HU" sz="2000" b="0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913025D0-A382-57D6-9035-44764220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191" y="3379304"/>
            <a:ext cx="7772400" cy="32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3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50847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u-HU" sz="2000" b="1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Correlations</a:t>
            </a:r>
            <a:endParaRPr lang="hu-HU" sz="2000" b="1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  <a:p>
            <a:pPr algn="l" rtl="0"/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helps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in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study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relationship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between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two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which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known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correlation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 The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heatmap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below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shows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relationships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among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all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variables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with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each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other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Rank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100%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Rank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that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why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it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represented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dark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blue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square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top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left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  <a:p>
            <a:pPr algn="l" rtl="0"/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year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publication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moderately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book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price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(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around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0.75),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which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represented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light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blue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color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because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not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fully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For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example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book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price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20.93, and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year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of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publication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is 2023,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these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numbers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are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somewhat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related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to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each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 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other</a:t>
            </a:r>
            <a:r>
              <a:rPr lang="hu-HU" sz="2000" b="0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.</a:t>
            </a:r>
          </a:p>
          <a:p>
            <a:pPr algn="l" rtl="0"/>
            <a:endParaRPr lang="hu-HU" sz="2000" b="0" i="0" dirty="0">
              <a:solidFill>
                <a:srgbClr val="05192D"/>
              </a:solidFill>
              <a:effectLst/>
              <a:highlight>
                <a:srgbClr val="FFFFFF"/>
              </a:highlight>
              <a:latin typeface="Studio-Feixen-Sans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5F23413-5936-842A-035D-DC0D41FA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633" y="3609244"/>
            <a:ext cx="4784035" cy="31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2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1508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u-HU" sz="2000" b="1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  <a:t>Az egészet elmenthetjük </a:t>
            </a:r>
          </a:p>
          <a:p>
            <a:pPr algn="l" rtl="0"/>
            <a:endParaRPr lang="hu-HU" sz="2000" b="1" dirty="0">
              <a:solidFill>
                <a:srgbClr val="05192D"/>
              </a:solidFill>
              <a:highlight>
                <a:srgbClr val="FFFFFF"/>
              </a:highlight>
              <a:latin typeface="Studio-Feixen-Sans"/>
            </a:endParaRPr>
          </a:p>
          <a:p>
            <a:pPr algn="l" rtl="0"/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profile</a:t>
            </a:r>
            <a:r>
              <a:rPr lang="hu-HU" sz="2000" b="0" i="0" dirty="0" err="1">
                <a:solidFill>
                  <a:srgbClr val="586E75"/>
                </a:solidFill>
                <a:effectLst/>
                <a:latin typeface="JetBrainsMonoNL"/>
              </a:rPr>
              <a:t>.</a:t>
            </a:r>
            <a:r>
              <a:rPr lang="hu-HU" sz="2000" b="0" i="0" dirty="0" err="1">
                <a:solidFill>
                  <a:srgbClr val="05192D"/>
                </a:solidFill>
                <a:effectLst/>
                <a:highlight>
                  <a:srgbClr val="F7F3EB"/>
                </a:highlight>
                <a:latin typeface="JetBrainsMonoNL"/>
              </a:rPr>
              <a:t>to_file</a:t>
            </a:r>
            <a:r>
              <a:rPr lang="hu-HU" sz="2000" b="0" i="0" dirty="0">
                <a:solidFill>
                  <a:srgbClr val="586E75"/>
                </a:solidFill>
                <a:effectLst/>
                <a:latin typeface="JetBrainsMonoNL"/>
              </a:rPr>
              <a:t>(</a:t>
            </a:r>
            <a:r>
              <a:rPr lang="hu-HU" sz="2000" b="0" i="0" dirty="0">
                <a:solidFill>
                  <a:srgbClr val="5646A5"/>
                </a:solidFill>
                <a:effectLst/>
                <a:latin typeface="JetBrainsMonoNL"/>
              </a:rPr>
              <a:t>"</a:t>
            </a:r>
            <a:r>
              <a:rPr lang="hu-HU" sz="2000" b="0" i="0" dirty="0" err="1">
                <a:solidFill>
                  <a:srgbClr val="5646A5"/>
                </a:solidFill>
                <a:effectLst/>
                <a:latin typeface="JetBrainsMonoNL"/>
              </a:rPr>
              <a:t>books_data.html</a:t>
            </a:r>
            <a:r>
              <a:rPr lang="hu-HU" sz="2000" b="0" i="0" dirty="0">
                <a:solidFill>
                  <a:srgbClr val="5646A5"/>
                </a:solidFill>
                <a:effectLst/>
                <a:latin typeface="JetBrainsMonoNL"/>
              </a:rPr>
              <a:t>"</a:t>
            </a:r>
            <a:r>
              <a:rPr lang="hu-HU" sz="2000" b="0" i="0" dirty="0">
                <a:solidFill>
                  <a:srgbClr val="586E75"/>
                </a:solidFill>
                <a:effectLst/>
                <a:latin typeface="JetBrainsMonoNL"/>
              </a:rPr>
              <a:t>)</a:t>
            </a:r>
          </a:p>
          <a:p>
            <a:pPr algn="l" rtl="0"/>
            <a:endParaRPr lang="hu-HU" sz="2000" dirty="0">
              <a:solidFill>
                <a:srgbClr val="586E75"/>
              </a:solidFill>
              <a:highlight>
                <a:srgbClr val="FFFFFF"/>
              </a:highlight>
              <a:latin typeface="JetBrainsMonoNL"/>
            </a:endParaRPr>
          </a:p>
        </p:txBody>
      </p:sp>
    </p:spTree>
    <p:extLst>
      <p:ext uri="{BB962C8B-B14F-4D97-AF65-F5344CB8AC3E}">
        <p14:creationId xmlns:p14="http://schemas.microsoft.com/office/powerpoint/2010/main" val="8717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73427"/>
            <a:ext cx="10311960" cy="3318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A </a:t>
            </a:r>
            <a:r>
              <a:rPr lang="hu-HU" sz="2000" dirty="0" err="1">
                <a:solidFill>
                  <a:srgbClr val="333333"/>
                </a:solidFill>
                <a:highlight>
                  <a:srgbClr val="FBFBFB"/>
                </a:highlight>
              </a:rPr>
              <a:t>P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andas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alapja a 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Numpy</a:t>
            </a:r>
            <a:endParaRPr lang="hu-HU" sz="2000" b="1" i="0" dirty="0">
              <a:solidFill>
                <a:srgbClr val="333333"/>
              </a:solidFill>
              <a:effectLst/>
              <a:highlight>
                <a:srgbClr val="FBFBFB"/>
              </a:highlight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NumPy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szerkezetek részben megjelennek 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Pandasban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is.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</a:rPr>
              <a:t>A 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SciPy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– statisztikai elemző szoftver is használja 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Pandas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szerkezeteket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A 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Matplotlib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nativan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kezeli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</a:rPr>
              <a:t>És a gépi tanuláshoz használt: </a:t>
            </a:r>
            <a:r>
              <a:rPr lang="hu-HU" sz="2000" b="1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Scikit-learn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.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2000" dirty="0">
              <a:solidFill>
                <a:srgbClr val="333333"/>
              </a:solidFill>
              <a:highlight>
                <a:srgbClr val="FBFBFB"/>
              </a:highlight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dirty="0">
                <a:solidFill>
                  <a:srgbClr val="333333"/>
                </a:solidFill>
                <a:effectLst/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lang="hu-HU" sz="2000" dirty="0" err="1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Jupyter</a:t>
            </a: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 vagy éppen a </a:t>
            </a:r>
            <a:r>
              <a:rPr lang="hu-HU" sz="2000" dirty="0" err="1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 alapból ismeri.</a:t>
            </a:r>
            <a:endParaRPr lang="hu-HU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PyFlink: The integration of Pandas into PyFlink | Apache Flink">
            <a:extLst>
              <a:ext uri="{FF2B5EF4-FFF2-40B4-BE49-F238E27FC236}">
                <a16:creationId xmlns:a16="http://schemas.microsoft.com/office/drawing/2014/main" id="{E376BA02-A320-BC83-89D6-9A35EFF3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72" y="2792951"/>
            <a:ext cx="5333175" cy="39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5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73427"/>
            <a:ext cx="10311960" cy="187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Pandas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két alapeleme 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Series</a:t>
            </a:r>
            <a:r>
              <a:rPr lang="hu-HU" sz="2000" i="0" dirty="0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 és a </a:t>
            </a:r>
            <a:r>
              <a:rPr lang="hu-HU" sz="2000" i="0" dirty="0" err="1">
                <a:solidFill>
                  <a:srgbClr val="333333"/>
                </a:solidFill>
                <a:effectLst/>
                <a:highlight>
                  <a:srgbClr val="FBFBFB"/>
                </a:highlight>
              </a:rPr>
              <a:t>DataFrame</a:t>
            </a:r>
            <a:endParaRPr lang="hu-HU" sz="2000" i="0" dirty="0">
              <a:solidFill>
                <a:srgbClr val="333333"/>
              </a:solidFill>
              <a:effectLst/>
              <a:highlight>
                <a:srgbClr val="FBFBFB"/>
              </a:highlight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2000" dirty="0">
              <a:solidFill>
                <a:srgbClr val="333333"/>
              </a:solidFill>
              <a:highlight>
                <a:srgbClr val="FBFBFB"/>
              </a:highlight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Series</a:t>
            </a:r>
            <a:r>
              <a:rPr lang="hu-HU" sz="2000" dirty="0">
                <a:solidFill>
                  <a:srgbClr val="333333"/>
                </a:solidFill>
                <a:effectLst/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hu-HU" sz="2000" dirty="0" err="1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kb</a:t>
            </a:r>
            <a:r>
              <a:rPr lang="hu-HU" sz="2000" dirty="0">
                <a:solidFill>
                  <a:srgbClr val="333333"/>
                </a:solidFill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 oszlop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2000" dirty="0" err="1">
                <a:solidFill>
                  <a:srgbClr val="333333"/>
                </a:solidFill>
                <a:effectLst/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r>
              <a:rPr lang="hu-HU" sz="2000" dirty="0">
                <a:solidFill>
                  <a:srgbClr val="333333"/>
                </a:solidFill>
                <a:effectLst/>
                <a:highlight>
                  <a:srgbClr val="FBFBFB"/>
                </a:highlight>
                <a:ea typeface="Calibri" panose="020F0502020204030204" pitchFamily="34" charset="0"/>
                <a:cs typeface="Arial" panose="020B0604020202020204" pitchFamily="34" charset="0"/>
              </a:rPr>
              <a:t>: majdnem táblázat</a:t>
            </a:r>
            <a:endParaRPr lang="hu-HU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C59AA78A-7305-57E9-0A33-11DD69A8A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5"/>
          <a:stretch/>
        </p:blipFill>
        <p:spPr>
          <a:xfrm>
            <a:off x="2231136" y="3170554"/>
            <a:ext cx="7661612" cy="301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73427"/>
            <a:ext cx="10311960" cy="4665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Sokféle módon készíthetünk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DataFrame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-t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Pl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Dict-ből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{ </a:t>
            </a:r>
          </a:p>
          <a:p>
            <a:pPr algn="l"/>
            <a:r>
              <a:rPr lang="hu-HU" dirty="0">
                <a:solidFill>
                  <a:srgbClr val="718C00"/>
                </a:solidFill>
                <a:highlight>
                  <a:srgbClr val="FFFFFF"/>
                </a:highlight>
                <a:latin typeface="Monaco" pitchFamily="2" charset="0"/>
              </a:rPr>
              <a:t>’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alma'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[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3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0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1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], </a:t>
            </a:r>
          </a:p>
          <a:p>
            <a:pPr algn="l"/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’narancs'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: [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0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3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7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2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 </a:t>
            </a: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}</a:t>
            </a:r>
          </a:p>
          <a:p>
            <a:pPr algn="l"/>
            <a:endParaRPr lang="hu-HU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Majd ebből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DataFrame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pd.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DataFrame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50970A71-096F-B4C0-C917-CAECA421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985" y="2209248"/>
            <a:ext cx="2374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3834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Minden (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key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value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 pár egy oszlop lesz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Az Index (0-3) automatikusan készült .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Készítsünk saját indexet: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pd.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DataFrame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data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index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June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'Robert'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'Lily'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'David'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Ez már könnyen hivatkozható: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loc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[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June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]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83A6BF6-14EE-0381-D885-B3D231D7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08" y="3252856"/>
            <a:ext cx="2794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5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3438344-6830-894A-8380-40991B012CE1}"/>
              </a:ext>
            </a:extLst>
          </p:cNvPr>
          <p:cNvSpPr txBox="1">
            <a:spLocks/>
          </p:cNvSpPr>
          <p:nvPr/>
        </p:nvSpPr>
        <p:spPr>
          <a:xfrm>
            <a:off x="309148" y="80387"/>
            <a:ext cx="8262095" cy="767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bg1"/>
                </a:solidFill>
                <a:latin typeface="Poppins" pitchFamily="2" charset="0"/>
                <a:ea typeface="+mj-ea"/>
                <a:cs typeface="Poppins" pitchFamily="2" charset="0"/>
              </a:defRPr>
            </a:lvl1pPr>
          </a:lstStyle>
          <a:p>
            <a:r>
              <a:rPr lang="hu-HU" sz="4000" dirty="0" err="1"/>
              <a:t>Pandas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B1C902-D3FF-11AA-B330-6FE83C8546B7}"/>
              </a:ext>
            </a:extLst>
          </p:cNvPr>
          <p:cNvSpPr txBox="1"/>
          <p:nvPr/>
        </p:nvSpPr>
        <p:spPr>
          <a:xfrm>
            <a:off x="309148" y="1093305"/>
            <a:ext cx="10311960" cy="394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Adatokat egyszerű beolvasni is:</a:t>
            </a: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pd.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read_csv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purchases.csv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,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index_col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F5871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0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dirty="0">
              <a:solidFill>
                <a:srgbClr val="4D4D4C"/>
              </a:solidFill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>
                <a:solidFill>
                  <a:srgbClr val="3E999F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=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 </a:t>
            </a:r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pd.</a:t>
            </a:r>
            <a:r>
              <a:rPr lang="hu-HU" b="0" i="0" dirty="0" err="1">
                <a:solidFill>
                  <a:srgbClr val="4271AE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read_json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(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 err="1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purchases.json</a:t>
            </a:r>
            <a:r>
              <a:rPr lang="hu-HU" b="0" i="0" dirty="0">
                <a:solidFill>
                  <a:srgbClr val="718C00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'</a:t>
            </a:r>
            <a:r>
              <a:rPr lang="hu-HU" b="0" i="0" dirty="0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) </a:t>
            </a:r>
          </a:p>
          <a:p>
            <a:pPr algn="l"/>
            <a:r>
              <a:rPr lang="hu-HU" b="0" i="0" dirty="0" err="1">
                <a:solidFill>
                  <a:srgbClr val="4D4D4C"/>
                </a:solidFill>
                <a:effectLst/>
                <a:highlight>
                  <a:srgbClr val="FFFFFF"/>
                </a:highlight>
                <a:latin typeface="Monaco" pitchFamily="2" charset="0"/>
              </a:rPr>
              <a:t>df</a:t>
            </a:r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hu-HU" b="0" i="0" dirty="0">
              <a:solidFill>
                <a:srgbClr val="4D4D4C"/>
              </a:solidFill>
              <a:effectLst/>
              <a:highlight>
                <a:srgbClr val="FFFFFF"/>
              </a:highlight>
              <a:latin typeface="Monaco" pitchFamily="2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4F0E877-23AD-5A5C-52C8-3BD3D413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132" y="1480102"/>
            <a:ext cx="2832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1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44CCEC92A039C640B09A720E6599B2DF" ma:contentTypeVersion="2" ma:contentTypeDescription="Új dokumentum létrehozása." ma:contentTypeScope="" ma:versionID="172f92f9190817905bf2c043c942cc05">
  <xsd:schema xmlns:xsd="http://www.w3.org/2001/XMLSchema" xmlns:xs="http://www.w3.org/2001/XMLSchema" xmlns:p="http://schemas.microsoft.com/office/2006/metadata/properties" xmlns:ns2="4459424f-b6a2-45a3-8d56-9f16ecb70499" targetNamespace="http://schemas.microsoft.com/office/2006/metadata/properties" ma:root="true" ma:fieldsID="2dbde04cd3fa16dab99a9d03b54f7b41" ns2:_="">
    <xsd:import namespace="4459424f-b6a2-45a3-8d56-9f16ecb70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59424f-b6a2-45a3-8d56-9f16ecb704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F79078-6252-4858-9983-3A1D2B41C70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AB37D06-B0C1-47FC-87C0-81751BD4B6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56A7C-8D5C-431A-B32C-06E72FF346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59424f-b6a2-45a3-8d56-9f16ecb704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7268</TotalTime>
  <Words>2922</Words>
  <Application>Microsoft Macintosh PowerPoint</Application>
  <PresentationFormat>Szélesvásznú</PresentationFormat>
  <Paragraphs>479</Paragraphs>
  <Slides>46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Courier New</vt:lpstr>
      <vt:lpstr>JetBrainsMonoNL</vt:lpstr>
      <vt:lpstr>Monaco</vt:lpstr>
      <vt:lpstr>proxima-nova</vt:lpstr>
      <vt:lpstr>Studio-Feixen-Sans</vt:lpstr>
      <vt:lpstr>Times New Roman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szakal</dc:creator>
  <cp:lastModifiedBy>Tarr Bence</cp:lastModifiedBy>
  <cp:revision>86</cp:revision>
  <dcterms:created xsi:type="dcterms:W3CDTF">2021-05-18T07:29:28Z</dcterms:created>
  <dcterms:modified xsi:type="dcterms:W3CDTF">2024-04-15T16:44:21Z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0x01010044CCEC92A039C640B09A720E6599B2DF</vt:lpwstr>
  </property>
</Properties>
</file>